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9" r:id="rId5"/>
    <p:sldId id="272" r:id="rId6"/>
    <p:sldId id="273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78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705324C-D539-D21B-9FC3-61C4868582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F3B0454-5167-FA9B-9476-D7DDF908C9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AEA2-F145-40FB-A927-B8381AE65142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570A17D-A07A-95C1-77EC-2346B2AF0A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648FEF6-1267-C255-1FDE-5655335B0B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90152-0CEE-459B-9153-57C3DE7A5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88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A28D1-9F00-4E0E-93B6-8A9D9082A504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10F4D-9E15-4DA0-A393-0C3118ECA0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76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C10F4D-9E15-4DA0-A393-0C3118ECA0C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78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9AB4E07E-7F88-F62B-7037-AF55372B3F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1200" y="3735267"/>
            <a:ext cx="1193868" cy="14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58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78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205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3944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984A7AD-B35E-2C19-880D-5EB3F881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15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6FDC25EF-B7AE-C218-EEB5-54A053EEEA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32" y="1963473"/>
            <a:ext cx="1193868" cy="14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7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108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755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60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40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D8DCC9A5-5C70-4518-1ECF-3D12F50C23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72088" y="5987528"/>
            <a:ext cx="609600" cy="74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852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2022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544C9517-C6EF-8AAB-7F55-88865C80A1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72088" y="5987528"/>
            <a:ext cx="609600" cy="74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928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ru-RU"/>
              <a:t>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ru-RU"/>
              <a:t>Екатеринбургская духовная семинария, 2023</a:t>
            </a:r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CCABA8F0-901B-110E-3957-41B5A80953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72088" y="5987528"/>
            <a:ext cx="609600" cy="74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888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CF548D-7FEC-9945-6206-35B411527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/>
              <a:t>Тема суточного круга богослужений</a:t>
            </a:r>
            <a:br>
              <a:rPr lang="ru-RU" sz="4400" dirty="0"/>
            </a:br>
            <a:r>
              <a:rPr lang="ru-RU" sz="4400" dirty="0"/>
              <a:t>в русской литургике </a:t>
            </a:r>
            <a:r>
              <a:rPr lang="en-US" sz="4400" dirty="0"/>
              <a:t>XIX-XXI </a:t>
            </a:r>
            <a:r>
              <a:rPr lang="ru-RU" sz="4400" dirty="0"/>
              <a:t>вв.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C378CA5-5CDA-B880-85AE-0B7BB157F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FE78DE-F66A-5F1C-C801-5C1259909869}"/>
              </a:ext>
            </a:extLst>
          </p:cNvPr>
          <p:cNvSpPr txBox="1"/>
          <p:nvPr/>
        </p:nvSpPr>
        <p:spPr>
          <a:xfrm>
            <a:off x="1088135" y="4543183"/>
            <a:ext cx="100340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Автор: студент 4 курса бакалавриата очной формы обучения</a:t>
            </a:r>
            <a:br>
              <a:rPr lang="ru-RU" dirty="0"/>
            </a:br>
            <a:r>
              <a:rPr lang="ru-RU" dirty="0"/>
              <a:t>иеродиакон Стефан (Трембовецкий Даниил Вячеславович)</a:t>
            </a:r>
          </a:p>
          <a:p>
            <a:endParaRPr lang="ru-RU" dirty="0"/>
          </a:p>
          <a:p>
            <a:r>
              <a:rPr lang="ru-RU" dirty="0"/>
              <a:t>Научный руководитель: кандидат богословия, к. и. н.,</a:t>
            </a:r>
            <a:br>
              <a:rPr lang="ru-RU" dirty="0"/>
            </a:br>
            <a:r>
              <a:rPr lang="ru-RU" dirty="0"/>
              <a:t>доцент Сергей Юрьевич Акишин</a:t>
            </a:r>
          </a:p>
          <a:p>
            <a:endParaRPr lang="ru-RU" dirty="0"/>
          </a:p>
          <a:p>
            <a:pPr algn="ctr"/>
            <a:r>
              <a:rPr lang="ru-RU" dirty="0"/>
              <a:t>Екатеринбург,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9B02D0E-85E0-3247-0EA5-DBA2E4D1DA2F}"/>
              </a:ext>
            </a:extLst>
          </p:cNvPr>
          <p:cNvSpPr txBox="1"/>
          <p:nvPr/>
        </p:nvSpPr>
        <p:spPr>
          <a:xfrm>
            <a:off x="1018031" y="219097"/>
            <a:ext cx="10034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Религиозная организация – духовная образовательная организация высшего образования «Екатеринбургская духовная семинария Екатеринбургской Епархии</a:t>
            </a:r>
            <a:br>
              <a:rPr lang="ru-RU" dirty="0"/>
            </a:br>
            <a:r>
              <a:rPr lang="ru-RU" dirty="0"/>
              <a:t>Русской Православной Церкви»</a:t>
            </a:r>
          </a:p>
        </p:txBody>
      </p:sp>
    </p:spTree>
    <p:extLst>
      <p:ext uri="{BB962C8B-B14F-4D97-AF65-F5344CB8AC3E}">
        <p14:creationId xmlns:p14="http://schemas.microsoft.com/office/powerpoint/2010/main" xmlns="" val="269030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9582AE-4344-A67C-2C01-774A3A63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Суточный круг богослужений: круг вопросов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E7203E-5996-794C-790B-24739A0FD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Как сформировался?</a:t>
            </a:r>
          </a:p>
          <a:p>
            <a:r>
              <a:rPr lang="ru-RU" dirty="0"/>
              <a:t>В каком виде существовал на православном Востоке?</a:t>
            </a:r>
          </a:p>
          <a:p>
            <a:r>
              <a:rPr lang="ru-RU" dirty="0"/>
              <a:t>Каким пришел на Русь?</a:t>
            </a:r>
          </a:p>
          <a:p>
            <a:r>
              <a:rPr lang="ru-RU" dirty="0"/>
              <a:t>Какие трансформации претерпел?</a:t>
            </a:r>
          </a:p>
          <a:p>
            <a:r>
              <a:rPr lang="ru-RU" dirty="0"/>
              <a:t>Какая практика отправления бытовала в различных исторических условиях?</a:t>
            </a:r>
          </a:p>
          <a:p>
            <a:r>
              <a:rPr lang="ru-RU" dirty="0"/>
              <a:t>Поместный собор 1917-1918 гг. и суточный круг богослужений.</a:t>
            </a:r>
          </a:p>
          <a:p>
            <a:r>
              <a:rPr lang="ru-RU" dirty="0"/>
              <a:t>Язык богослужения.</a:t>
            </a:r>
          </a:p>
          <a:p>
            <a:r>
              <a:rPr lang="ru-RU" dirty="0"/>
              <a:t>Время богослужения.</a:t>
            </a:r>
          </a:p>
          <a:p>
            <a:r>
              <a:rPr lang="ru-RU" dirty="0"/>
              <a:t>Продолжительность богослужения и практика сокращения.</a:t>
            </a:r>
          </a:p>
          <a:p>
            <a:r>
              <a:rPr lang="ru-RU" dirty="0"/>
              <a:t>И др.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CF934AF-A230-209A-BC38-D8014A05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75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D2FEB0-BBEB-39B1-45AB-4E2F1691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Суточный круг богослужений в наследии русских литургистов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3F5557-C409-1A5B-E72F-007E726E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Иван Данилович </a:t>
            </a:r>
            <a:r>
              <a:rPr lang="ru-RU" dirty="0" err="1"/>
              <a:t>Мансветов</a:t>
            </a:r>
            <a:r>
              <a:rPr lang="ru-RU" dirty="0"/>
              <a:t> (1843-1885)</a:t>
            </a:r>
          </a:p>
          <a:p>
            <a:r>
              <a:rPr lang="ru-RU" dirty="0"/>
              <a:t>Николай Фомич </a:t>
            </a:r>
            <a:r>
              <a:rPr lang="ru-RU" dirty="0" err="1"/>
              <a:t>Красносельцев</a:t>
            </a:r>
            <a:r>
              <a:rPr lang="ru-RU" dirty="0"/>
              <a:t> (1845-1898)</a:t>
            </a:r>
          </a:p>
          <a:p>
            <a:r>
              <a:rPr lang="ru-RU" dirty="0"/>
              <a:t>Алексей Афанасьевич Дмитриевский (1856-1929)</a:t>
            </a:r>
          </a:p>
          <a:p>
            <a:r>
              <a:rPr lang="ru-RU" dirty="0"/>
              <a:t>протоиерей Михаил Лисицын (1872-1918)</a:t>
            </a:r>
          </a:p>
          <a:p>
            <a:r>
              <a:rPr lang="ru-RU" dirty="0"/>
              <a:t>Михаил Николаевич </a:t>
            </a:r>
            <a:r>
              <a:rPr lang="ru-RU" dirty="0" err="1"/>
              <a:t>Скабалланович</a:t>
            </a:r>
            <a:r>
              <a:rPr lang="ru-RU" dirty="0"/>
              <a:t> (1871-1931)</a:t>
            </a:r>
          </a:p>
          <a:p>
            <a:r>
              <a:rPr lang="ru-RU" dirty="0"/>
              <a:t>Евфимий Петрович </a:t>
            </a:r>
            <a:r>
              <a:rPr lang="ru-RU" dirty="0" err="1"/>
              <a:t>Диаковский</a:t>
            </a:r>
            <a:r>
              <a:rPr lang="ru-RU" dirty="0"/>
              <a:t> (1875-?)</a:t>
            </a:r>
          </a:p>
          <a:p>
            <a:r>
              <a:rPr lang="ru-RU" dirty="0"/>
              <a:t>Иван Алексеевич Карабинов (1878-1937)</a:t>
            </a:r>
          </a:p>
          <a:p>
            <a:r>
              <a:rPr lang="ru-RU" dirty="0"/>
              <a:t>протоиерей Корнелий Кекелидзе (1879-1962)</a:t>
            </a:r>
          </a:p>
          <a:p>
            <a:r>
              <a:rPr lang="ru-RU" dirty="0"/>
              <a:t>Николай Дмитриевич Успенский (1900-1987)</a:t>
            </a:r>
          </a:p>
          <a:p>
            <a:r>
              <a:rPr lang="ru-RU" dirty="0"/>
              <a:t>Мигель </a:t>
            </a:r>
            <a:r>
              <a:rPr lang="ru-RU" dirty="0" err="1"/>
              <a:t>Арранц</a:t>
            </a:r>
            <a:r>
              <a:rPr lang="ru-RU" dirty="0"/>
              <a:t> (1930-2008)</a:t>
            </a:r>
          </a:p>
          <a:p>
            <a:r>
              <a:rPr lang="ru-RU" dirty="0"/>
              <a:t>Алексей Мстиславович Пентковский (1960)</a:t>
            </a:r>
          </a:p>
          <a:p>
            <a:r>
              <a:rPr lang="ru-RU" dirty="0"/>
              <a:t>священник Михаил Сергеевич Желтов (1976)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577BFD6-BF97-A07B-53B9-BACA8A9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41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794CCE-1E4A-731A-F090-5996DE3E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историографии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44ED9F-8778-0B26-2A28-0818F440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/>
              <a:t>Объектом</a:t>
            </a:r>
            <a:r>
              <a:rPr lang="ru-RU" sz="2800" dirty="0"/>
              <a:t> нашего исследования является суточный круг богослужений в литургической традиции Вселенской Церкви, а </a:t>
            </a:r>
            <a:r>
              <a:rPr lang="ru-RU" sz="2800" b="1" dirty="0"/>
              <a:t>предметом</a:t>
            </a:r>
            <a:r>
              <a:rPr lang="ru-RU" sz="2800" dirty="0"/>
              <a:t> — научный аппарат и подходы русских литургистов, историков, палеографов, археологов и духовных писателей XIX–XXI вв. к изучению служб суточного круга.</a:t>
            </a:r>
          </a:p>
          <a:p>
            <a:r>
              <a:rPr lang="ru-RU" sz="2800" b="1" dirty="0"/>
              <a:t>Цель</a:t>
            </a:r>
            <a:r>
              <a:rPr lang="ru-RU" sz="2800" dirty="0"/>
              <a:t> нашей работы — сформировать картину изучения суточного круга богослужений в работах, принадлежащих отечественным </a:t>
            </a:r>
            <a:r>
              <a:rPr lang="ru-RU" sz="2800" dirty="0" err="1"/>
              <a:t>литургистам</a:t>
            </a:r>
            <a:r>
              <a:rPr lang="ru-RU" sz="2800" dirty="0"/>
              <a:t>, церковным историкам, исследователям и духовным писателям как представителям русской литургики XIX–XXI вв.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16EDCC6-7B71-EB35-8982-27AA2901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43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D4FAB2-55A4-9306-580C-345D90F0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65CAE0-EF73-7515-CB95-B453013D3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рассмотреть и классифицировать ряд работ русских литургистов, церковных историков, исследователей и духовных писателей XIX–XXI вв., в которых так или иначе поднимается тема суточного круга богослужений;</a:t>
            </a:r>
          </a:p>
          <a:p>
            <a:r>
              <a:rPr lang="ru-RU" dirty="0"/>
              <a:t>осветить процесс изучения суточного круга богослужений в отобранных работах по истории Русской Церкви и литургических исследованиях в дореволюционный период и в новейшее время после 1917 г.;</a:t>
            </a:r>
          </a:p>
          <a:p>
            <a:r>
              <a:rPr lang="ru-RU" dirty="0"/>
              <a:t>проследить, как поднимается тема суточного круга в учебниках, пособиях, руководствах и лекционных курсах по литургике в те же два исторических периода;</a:t>
            </a:r>
          </a:p>
          <a:p>
            <a:r>
              <a:rPr lang="ru-RU" dirty="0"/>
              <a:t>проследить возможную динамику (или ее отсутствие) в отношении научного аппарата (методов, источников, литературы, результатов), личных взглядов литургистов и в литургической науке в целом по данной теме за каждый хронологический период в отдельности и в их совокупности;</a:t>
            </a:r>
          </a:p>
          <a:p>
            <a:r>
              <a:rPr lang="ru-RU" dirty="0"/>
              <a:t>отдельно охарактеризовать, как тема суточного круга фигурирует в популярных трудах литургического характера — толкованиях, изъяснениях и проповедях на богослужебную тематику.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CD159FF-8A6C-BD76-060F-38C99C90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866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DF6F99-289D-2F4F-A619-F8F6B23E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Источниковая база</a:t>
            </a:r>
            <a:br>
              <a:rPr lang="ru-RU" dirty="0"/>
            </a:br>
            <a:r>
              <a:rPr lang="ru-RU" sz="3600" dirty="0"/>
              <a:t>(более 230 работ дореволюционного периода</a:t>
            </a:r>
            <a:br>
              <a:rPr lang="ru-RU" sz="3600" dirty="0"/>
            </a:br>
            <a:r>
              <a:rPr lang="ru-RU" sz="3600" dirty="0"/>
              <a:t>и новейшего времени)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45769F-9297-7D97-B880-17034F2D8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200" dirty="0"/>
              <a:t>Работы по церковной истории, в которых затрагивается тема суточного круга богослужений;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200" dirty="0"/>
              <a:t>Непосредственно исследования по литургике;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200" dirty="0"/>
              <a:t>Учебники, пособия, руководства и лекционные курсы по литургике</a:t>
            </a:r>
            <a:br>
              <a:rPr lang="ru-RU" sz="3200" dirty="0"/>
            </a:br>
            <a:r>
              <a:rPr lang="ru-RU" dirty="0"/>
              <a:t>(включая неопубликованный лекционный материал А. А. Дмитриевского)</a:t>
            </a:r>
            <a:r>
              <a:rPr lang="ru-RU" sz="3200" dirty="0"/>
              <a:t> 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200" dirty="0"/>
              <a:t>Популярные труды (толкования, изъяснения, проповеди, переводы) литургического характера.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EFDEA8D-CA08-483F-2DD6-1D09C30D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75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CF548D-7FEC-9945-6206-35B411527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/>
              <a:t>Тема суточного круга богослужений</a:t>
            </a:r>
            <a:br>
              <a:rPr lang="ru-RU" sz="4400" dirty="0"/>
            </a:br>
            <a:r>
              <a:rPr lang="ru-RU" sz="4400" dirty="0"/>
              <a:t>в русской литургике </a:t>
            </a:r>
            <a:r>
              <a:rPr lang="en-US" sz="4400" dirty="0"/>
              <a:t>XIX-XXI </a:t>
            </a:r>
            <a:r>
              <a:rPr lang="ru-RU" sz="4400" dirty="0"/>
              <a:t>вв.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C378CA5-5CDA-B880-85AE-0B7BB157F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FE78DE-F66A-5F1C-C801-5C1259909869}"/>
              </a:ext>
            </a:extLst>
          </p:cNvPr>
          <p:cNvSpPr txBox="1"/>
          <p:nvPr/>
        </p:nvSpPr>
        <p:spPr>
          <a:xfrm>
            <a:off x="1088135" y="4543183"/>
            <a:ext cx="806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997205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292</TotalTime>
  <Words>435</Words>
  <Application>Microsoft Office PowerPoint</Application>
  <PresentationFormat>Произвольный</PresentationFormat>
  <Paragraphs>55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Дерево</vt:lpstr>
      <vt:lpstr>Тема суточного круга богослужений в русской литургике XIX-XXI вв.</vt:lpstr>
      <vt:lpstr>Суточный круг богослужений: круг вопросов</vt:lpstr>
      <vt:lpstr>Суточный круг богослужений в наследии русских литургистов</vt:lpstr>
      <vt:lpstr>Вопрос историографии</vt:lpstr>
      <vt:lpstr>Задачи работы</vt:lpstr>
      <vt:lpstr>Источниковая база (более 230 работ дореволюционного периода и новейшего времени)</vt:lpstr>
      <vt:lpstr>Тема суточного круга богослужений в русской литургике XIX-XXI вв.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наставник в образовательном процессе: опыт духовной образовательной организации (на примере Екатеринбургской духовной семинарии)</dc:title>
  <dc:creator>Даниил Трембовецкий</dc:creator>
  <cp:lastModifiedBy>Администратор</cp:lastModifiedBy>
  <cp:revision>7</cp:revision>
  <dcterms:created xsi:type="dcterms:W3CDTF">2022-12-01T10:42:17Z</dcterms:created>
  <dcterms:modified xsi:type="dcterms:W3CDTF">2024-02-25T15:22:42Z</dcterms:modified>
</cp:coreProperties>
</file>